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9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99" r:id="rId22"/>
    <p:sldId id="300" r:id="rId23"/>
    <p:sldId id="301" r:id="rId24"/>
    <p:sldId id="302" r:id="rId25"/>
    <p:sldId id="293" r:id="rId26"/>
    <p:sldId id="294" r:id="rId27"/>
    <p:sldId id="284" r:id="rId28"/>
    <p:sldId id="277" r:id="rId29"/>
    <p:sldId id="298" r:id="rId30"/>
    <p:sldId id="281" r:id="rId31"/>
    <p:sldId id="282" r:id="rId32"/>
    <p:sldId id="283" r:id="rId33"/>
    <p:sldId id="285" r:id="rId34"/>
    <p:sldId id="286" r:id="rId35"/>
    <p:sldId id="287" r:id="rId36"/>
    <p:sldId id="288" r:id="rId37"/>
    <p:sldId id="289" r:id="rId38"/>
    <p:sldId id="290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slide" Target="slides/slide38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41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presProps" Target="pres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 /><Relationship Id="rId2" Type="http://schemas.openxmlformats.org/officeDocument/2006/relationships/image" Target="../media/image6.emf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 /><Relationship Id="rId2" Type="http://schemas.openxmlformats.org/officeDocument/2006/relationships/image" Target="../media/image8.emf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 /><Relationship Id="rId2" Type="http://schemas.openxmlformats.org/officeDocument/2006/relationships/image" Target="../media/image10.emf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 /><Relationship Id="rId2" Type="http://schemas.openxmlformats.org/officeDocument/2006/relationships/image" Target="../media/image9.emf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 /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 /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 /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 /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8BE393A-A165-38CA-8332-D1AF61F52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BF2E3FA-40CD-366D-8650-E0425B62A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ctr" rtl="1">
              <a:buNone/>
            </a:pPr>
            <a:endParaRPr lang="en-US" dirty="0"/>
          </a:p>
          <a:p>
            <a:pPr marL="45720" indent="0" algn="ctr" rtl="1">
              <a:buNone/>
            </a:pPr>
            <a:endParaRPr lang="en-US" dirty="0"/>
          </a:p>
          <a:p>
            <a:pPr marL="45720" indent="0" algn="ctr" rtl="1">
              <a:buNone/>
            </a:pPr>
            <a:r>
              <a:rPr lang="ar-SA" sz="4000" dirty="0"/>
              <a:t>رویکرد بالینی مواجهه با بیمار جدید</a:t>
            </a:r>
            <a:endParaRPr lang="fa-IR" sz="4000" dirty="0"/>
          </a:p>
          <a:p>
            <a:pPr marL="45720" indent="0" algn="ctr" rtl="1">
              <a:buNone/>
            </a:pPr>
            <a:endParaRPr lang="fa-IR" sz="4000" dirty="0"/>
          </a:p>
          <a:p>
            <a:pPr marL="45720" indent="0" algn="ctr" rtl="1">
              <a:buNone/>
            </a:pPr>
            <a:endParaRPr lang="fa-IR" sz="4000" dirty="0"/>
          </a:p>
          <a:p>
            <a:pPr marL="45720" indent="0" algn="ctr" rtl="1">
              <a:buNone/>
            </a:pPr>
            <a:r>
              <a:rPr lang="en-US" sz="2800" dirty="0"/>
              <a:t>MD.S.KALANTARI</a:t>
            </a:r>
          </a:p>
        </p:txBody>
      </p:sp>
    </p:spTree>
    <p:extLst>
      <p:ext uri="{BB962C8B-B14F-4D97-AF65-F5344CB8AC3E}">
        <p14:creationId xmlns:p14="http://schemas.microsoft.com/office/powerpoint/2010/main" val="3735465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0CA32-32AB-6298-154E-A18771C4F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77040-5D50-5F3F-06CE-11E4EA339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2400" dirty="0"/>
              <a:t>در صورت عدم تمایل و یا قادر نبودن ب</a:t>
            </a:r>
            <a:r>
              <a:rPr lang="fa-IR" sz="2400" dirty="0"/>
              <a:t>ی</a:t>
            </a:r>
            <a:r>
              <a:rPr lang="ar-SA" sz="2400" dirty="0"/>
              <a:t>مار به قطع مصرف، باید درباره اقدامات</a:t>
            </a:r>
            <a:r>
              <a:rPr lang="fa-IR" sz="2400" dirty="0"/>
              <a:t> </a:t>
            </a:r>
            <a:r>
              <a:rPr lang="ar-SA" sz="2400" dirty="0"/>
              <a:t>کاهش آسیب از جمله مزیتهای کاهش مصرف مواد، عدم تزریق، عدم استفاده از سوزن و سرنگ و یا سایر وسایل مشترک</a:t>
            </a:r>
            <a:r>
              <a:rPr lang="fa-IR" sz="2400" dirty="0"/>
              <a:t> </a:t>
            </a:r>
            <a:r>
              <a:rPr lang="ar-SA" sz="2400" dirty="0"/>
              <a:t>در تزریق و درمان دارویی اعتیاد</a:t>
            </a:r>
            <a:r>
              <a:rPr lang="fa-IR" sz="2400" dirty="0"/>
              <a:t> (</a:t>
            </a:r>
            <a:r>
              <a:rPr lang="ar-SA" sz="2400" dirty="0"/>
              <a:t>مانند درمان جایگزینی متادون</a:t>
            </a:r>
            <a:r>
              <a:rPr lang="fa-IR" sz="2400" dirty="0"/>
              <a:t>)</a:t>
            </a:r>
            <a:r>
              <a:rPr lang="ar-SA" sz="2400" dirty="0"/>
              <a:t> بحث شود.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53674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74416-C316-60E9-6533-21F6C4111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A5204-2410-8FA3-D3D7-4E66A7C95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2800" dirty="0"/>
              <a:t>خاطر نشان میشود که شروع درمان ضد</a:t>
            </a:r>
            <a:r>
              <a:rPr lang="fa-IR" sz="2800" dirty="0"/>
              <a:t> </a:t>
            </a:r>
            <a:r>
              <a:rPr lang="ar-SA" sz="2800" dirty="0"/>
              <a:t>رتروویروسی نباید منوط به ترک مصرف مواد مخدر در فرد باشد. بدیهی است که مراقبت و مانیتور درمان در این گروه باید</a:t>
            </a:r>
            <a:r>
              <a:rPr lang="fa-IR" sz="2800" dirty="0"/>
              <a:t> </a:t>
            </a:r>
            <a:r>
              <a:rPr lang="ar-SA" sz="2800" dirty="0"/>
              <a:t>با دقت و نظارت بیشتری صورت گیرد.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0300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7013E-A5C7-8E5E-4A6A-25269C06B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/>
              <a:t>ارزيابي اوليه و دوره اي بيمار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2DF77-9BE8-106C-AF71-824236A2A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شرح حال و سوابق دقیق فردی، خانوادگی و پزشکی</a:t>
            </a:r>
          </a:p>
          <a:p>
            <a:pPr algn="r" rtl="1"/>
            <a:r>
              <a:rPr lang="ar-SA" dirty="0"/>
              <a:t>معاینه فیزیکی</a:t>
            </a:r>
          </a:p>
          <a:p>
            <a:pPr algn="r" rtl="1"/>
            <a:r>
              <a:rPr lang="ar-SA" dirty="0"/>
              <a:t>بررسی های آزمایشگاهی</a:t>
            </a:r>
          </a:p>
          <a:p>
            <a:pPr algn="r" rtl="1"/>
            <a:r>
              <a:rPr lang="ar-SA" dirty="0"/>
              <a:t>ارزیابی</a:t>
            </a:r>
            <a:r>
              <a:rPr lang="en-US" dirty="0"/>
              <a:t> </a:t>
            </a:r>
            <a:r>
              <a:rPr lang="ar-SA" dirty="0"/>
              <a:t>های اولیه باید آمادگی فرد برای دریافت داروهای ضد رتروویروسی، بررسی رفتارهای پرخطر، مصرف مواد</a:t>
            </a:r>
            <a:r>
              <a:rPr lang="fa-IR" dirty="0"/>
              <a:t> </a:t>
            </a:r>
            <a:r>
              <a:rPr lang="ar-SA" dirty="0"/>
              <a:t>مخدر، برخورداری از حمایتهای خانوادگی و اجتماعی، وضعیت روحی، بیماریهای فرصت</a:t>
            </a:r>
            <a:r>
              <a:rPr lang="en-US" dirty="0"/>
              <a:t> </a:t>
            </a:r>
            <a:r>
              <a:rPr lang="ar-SA" dirty="0"/>
              <a:t>طلب و وضعیت مالی</a:t>
            </a:r>
            <a:r>
              <a:rPr lang="fa-IR" dirty="0"/>
              <a:t> </a:t>
            </a:r>
            <a:r>
              <a:rPr lang="ar-SA" dirty="0"/>
              <a:t>فرد نیز باید مورد توجه قرار گیرد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707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2DAFA-DDDF-6EA0-23D0-AACC09B2B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CA78A-36CB-9E61-9594-6177EE2CC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2800" dirty="0"/>
              <a:t>آموزشهای لازم در مورد </a:t>
            </a:r>
            <a:r>
              <a:rPr lang="en-US" sz="2800" dirty="0"/>
              <a:t>HIV ، </a:t>
            </a:r>
            <a:r>
              <a:rPr lang="ar-SA" sz="2800" dirty="0"/>
              <a:t>رفتارهای آسیب زا و پیشگیری از انتقال </a:t>
            </a:r>
            <a:r>
              <a:rPr lang="en-US" sz="2800" dirty="0"/>
              <a:t>HIV </a:t>
            </a:r>
            <a:r>
              <a:rPr lang="ar-SA" sz="2800" dirty="0"/>
              <a:t>به دیگران باید در هر ویزیت مورد تأکید</a:t>
            </a:r>
            <a:r>
              <a:rPr lang="fa-IR" sz="2800" dirty="0"/>
              <a:t> </a:t>
            </a:r>
            <a:r>
              <a:rPr lang="ar-SA" sz="2800" dirty="0"/>
              <a:t>قرار گیرد.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65561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31A88-7C96-895D-E972-D09106155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E3A28-8FA5-CFB4-B4E5-E39EDCD7D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ctr" rtl="1">
              <a:buNone/>
            </a:pPr>
            <a:endParaRPr lang="en-US" dirty="0"/>
          </a:p>
          <a:p>
            <a:pPr marL="45720" indent="0" algn="ctr" rtl="1">
              <a:buNone/>
            </a:pPr>
            <a:endParaRPr lang="en-US" dirty="0"/>
          </a:p>
          <a:p>
            <a:pPr marL="45720" indent="0" algn="ctr" rtl="1">
              <a:buNone/>
            </a:pPr>
            <a:r>
              <a:rPr lang="ar-SA" sz="4000" dirty="0"/>
              <a:t>آزمایشات مورد نیاز در جریان مراقبت و درمان بیماران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19801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8599C-CE17-D65B-6B0A-5002B44DB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48B71C8-EB9D-52C8-FBAE-EFE5749217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697" y="239697"/>
            <a:ext cx="11700769" cy="6356411"/>
          </a:xfrm>
        </p:spPr>
      </p:pic>
    </p:spTree>
    <p:extLst>
      <p:ext uri="{BB962C8B-B14F-4D97-AF65-F5344CB8AC3E}">
        <p14:creationId xmlns:p14="http://schemas.microsoft.com/office/powerpoint/2010/main" val="202205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03C4C-B9B4-4A1C-0A3B-85F0EAA8A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1C7E5CF-3B53-0979-36CB-ADABB813D2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566" y="257451"/>
            <a:ext cx="11718777" cy="6338657"/>
          </a:xfrm>
        </p:spPr>
      </p:pic>
    </p:spTree>
    <p:extLst>
      <p:ext uri="{BB962C8B-B14F-4D97-AF65-F5344CB8AC3E}">
        <p14:creationId xmlns:p14="http://schemas.microsoft.com/office/powerpoint/2010/main" val="897664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30C36-13E4-9632-EF76-3F8AF1BA9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999F73D-4AE2-CE61-D36B-ACE5272783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786" y="266330"/>
            <a:ext cx="11668557" cy="1970843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41A626E-3D78-3999-A593-70D4C588BC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786" y="2237174"/>
            <a:ext cx="11706686" cy="4620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738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4336E-19DB-B329-5CDC-EA5B6E38C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AC05672-F6E5-1678-2CAD-6699A352F2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809" y="1965960"/>
            <a:ext cx="11683014" cy="3083095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5F5554A-FF90-1A0E-5293-CD09B819DD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697" y="221441"/>
            <a:ext cx="11683014" cy="1603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9586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F7843-4C53-3E28-D700-86F551A10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259EB5B-D7C8-6601-C9F4-0C8046F0DF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575" y="1965960"/>
            <a:ext cx="11691890" cy="489204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34EA486-AA33-CD5A-6F84-B35F2DE226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575" y="239197"/>
            <a:ext cx="11691891" cy="1603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46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ADA1F-CDC1-1E2C-D0F1-5E68B9827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2800" dirty="0"/>
              <a:t>اهداف آموزشی این رهنمود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1F65C-1ABD-BA66-CC86-05B07C6A4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dirty="0"/>
              <a:t>ارزیابی اولیه بیماران را به طور کامل انجام دهند.</a:t>
            </a:r>
          </a:p>
          <a:p>
            <a:pPr algn="r" rtl="1"/>
            <a:r>
              <a:rPr lang="ar-SA" dirty="0"/>
              <a:t>در هر ویزیت تکلیف بیمار را از نظر وضعیت بالینی و آزمایشگاهی، مشخص نموده برای ادامه مراقبت وی تصمیم</a:t>
            </a:r>
            <a:r>
              <a:rPr lang="fa-IR" dirty="0"/>
              <a:t> </a:t>
            </a:r>
            <a:r>
              <a:rPr lang="ar-SA" dirty="0"/>
              <a:t>گیری</a:t>
            </a:r>
            <a:r>
              <a:rPr lang="fa-IR" dirty="0"/>
              <a:t> </a:t>
            </a:r>
            <a:r>
              <a:rPr lang="ar-SA" dirty="0"/>
              <a:t>کنند.</a:t>
            </a:r>
          </a:p>
          <a:p>
            <a:pPr algn="r" rtl="1"/>
            <a:r>
              <a:rPr lang="ar-SA" dirty="0"/>
              <a:t>در اولین زمان ممکن درمان ضد رتروویروسی را برای بیمار آغاز کنند.</a:t>
            </a:r>
          </a:p>
          <a:p>
            <a:pPr algn="r" rtl="1"/>
            <a:r>
              <a:rPr lang="ar-SA" dirty="0"/>
              <a:t>بیماران را به پایبندی به درمان ترغیب کنند و این پایبندی را پایش نمایند.</a:t>
            </a:r>
          </a:p>
          <a:p>
            <a:pPr algn="r" rtl="1"/>
            <a:r>
              <a:rPr lang="ar-SA" dirty="0"/>
              <a:t>پایش بیماران را به طور کامل انجام دهند.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4535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F725F-D2C5-1EE1-9B48-1B4D5E09F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0642059-BD34-97DB-46DE-0EF07D96E4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187" y="238827"/>
            <a:ext cx="11754034" cy="160342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5806C63-24B8-F454-50A1-C4A0BD5081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187" y="1842246"/>
            <a:ext cx="11754034" cy="4079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4587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3373A-1200-7C3C-C3ED-C36614399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B53A7-F4AD-C5AC-9F4D-3436DE796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WWH ages 21 to 29 years should have a </a:t>
            </a:r>
            <a:r>
              <a:rPr lang="en-US" sz="2800" dirty="0">
                <a:solidFill>
                  <a:srgbClr val="FF0000"/>
                </a:solidFill>
              </a:rPr>
              <a:t>Pap test at the time of initial diagnosis</a:t>
            </a:r>
            <a:r>
              <a:rPr lang="en-US" sz="2800" dirty="0"/>
              <a:t> with HIV.</a:t>
            </a:r>
          </a:p>
          <a:p>
            <a:r>
              <a:rPr lang="en-US" sz="2800" dirty="0"/>
              <a:t> Provided the initial Pap test for a young (or newly diagnosed) woman with HIV is normal, the </a:t>
            </a:r>
            <a:r>
              <a:rPr lang="en-US" sz="2800" dirty="0">
                <a:solidFill>
                  <a:srgbClr val="FF0000"/>
                </a:solidFill>
              </a:rPr>
              <a:t>next Pap test should occur in 12 months</a:t>
            </a:r>
            <a:r>
              <a:rPr lang="en-US" sz="2800" dirty="0"/>
              <a:t> . If the results </a:t>
            </a:r>
            <a:r>
              <a:rPr lang="en-US" sz="2800" dirty="0">
                <a:solidFill>
                  <a:srgbClr val="FF0000"/>
                </a:solidFill>
              </a:rPr>
              <a:t>of three </a:t>
            </a:r>
            <a:r>
              <a:rPr lang="en-US" sz="2800" dirty="0"/>
              <a:t>consecutive Pap tests are normal, follow-up Pap tests should be </a:t>
            </a:r>
            <a:r>
              <a:rPr lang="en-US" sz="2800" dirty="0">
                <a:solidFill>
                  <a:srgbClr val="FF0000"/>
                </a:solidFill>
              </a:rPr>
              <a:t>every 3 years</a:t>
            </a:r>
            <a:r>
              <a:rPr lang="en-US" sz="2800" dirty="0"/>
              <a:t>.</a:t>
            </a:r>
          </a:p>
          <a:p>
            <a:r>
              <a:rPr lang="en-US" sz="2800" dirty="0"/>
              <a:t>Co-testing (Pap test and HPV test) is </a:t>
            </a:r>
            <a:r>
              <a:rPr lang="en-US" sz="2800" dirty="0">
                <a:solidFill>
                  <a:srgbClr val="FF0000"/>
                </a:solidFill>
              </a:rPr>
              <a:t>not recommended </a:t>
            </a:r>
            <a:r>
              <a:rPr lang="en-US" sz="2800" dirty="0"/>
              <a:t>for WWH &lt;30 years of age.</a:t>
            </a:r>
          </a:p>
        </p:txBody>
      </p:sp>
    </p:spTree>
    <p:extLst>
      <p:ext uri="{BB962C8B-B14F-4D97-AF65-F5344CB8AC3E}">
        <p14:creationId xmlns:p14="http://schemas.microsoft.com/office/powerpoint/2010/main" val="20671634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BEF98-B6E0-95F5-0667-B095A710A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DDC1B-471E-6807-4BAC-74A8303AC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Abnormal Pap Test Results:</a:t>
            </a:r>
          </a:p>
          <a:p>
            <a:r>
              <a:rPr lang="en-US" dirty="0"/>
              <a:t>Colposcopy is recommended for HPV-positive ASC-US</a:t>
            </a:r>
          </a:p>
        </p:txBody>
      </p:sp>
    </p:spTree>
    <p:extLst>
      <p:ext uri="{BB962C8B-B14F-4D97-AF65-F5344CB8AC3E}">
        <p14:creationId xmlns:p14="http://schemas.microsoft.com/office/powerpoint/2010/main" val="30792812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264B1-42D6-5607-ABC5-A8BB0FDFF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71ED1-55E9-F32D-B78A-0A12A6743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Women with HIV Aged ≥30 Years:</a:t>
            </a:r>
          </a:p>
          <a:p>
            <a:r>
              <a:rPr lang="en-US" dirty="0">
                <a:solidFill>
                  <a:srgbClr val="FF0000"/>
                </a:solidFill>
              </a:rPr>
              <a:t>Pap test and HPV co-testing </a:t>
            </a:r>
            <a:r>
              <a:rPr lang="en-US" dirty="0"/>
              <a:t>should be done at baseline .</a:t>
            </a:r>
          </a:p>
          <a:p>
            <a:r>
              <a:rPr lang="en-US" dirty="0"/>
              <a:t>• If the result of the Pap test is normal and HPV co-testing is negative, follow-up Pap test and HPV co-testing can </a:t>
            </a:r>
            <a:r>
              <a:rPr lang="en-US" dirty="0">
                <a:solidFill>
                  <a:srgbClr val="FF0000"/>
                </a:solidFill>
              </a:rPr>
              <a:t>be performed every 3 years </a:t>
            </a:r>
            <a:r>
              <a:rPr lang="en-US" dirty="0"/>
              <a:t>.</a:t>
            </a:r>
          </a:p>
          <a:p>
            <a:r>
              <a:rPr lang="en-US" dirty="0"/>
              <a:t> If the result of the Pap test is normal but HPV co-testing is positive:</a:t>
            </a:r>
          </a:p>
          <a:p>
            <a:r>
              <a:rPr lang="en-US" dirty="0"/>
              <a:t>Either</a:t>
            </a:r>
          </a:p>
          <a:p>
            <a:r>
              <a:rPr lang="en-US" dirty="0"/>
              <a:t>Follow up with Pap test and perform HPV co-test in 1 year.</a:t>
            </a:r>
          </a:p>
          <a:p>
            <a:r>
              <a:rPr lang="en-US" dirty="0"/>
              <a:t> If the 1-year follow-up Pap test is abnormal, or HPV co-testing is positive, referral to colposcopy is recommended.</a:t>
            </a:r>
          </a:p>
        </p:txBody>
      </p:sp>
    </p:spTree>
    <p:extLst>
      <p:ext uri="{BB962C8B-B14F-4D97-AF65-F5344CB8AC3E}">
        <p14:creationId xmlns:p14="http://schemas.microsoft.com/office/powerpoint/2010/main" val="16108476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958C-B8EB-72E9-38FD-CBCB0F347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5F144-65C0-5223-18F9-85ED89B98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</a:t>
            </a:r>
          </a:p>
          <a:p>
            <a:r>
              <a:rPr lang="en-US" dirty="0"/>
              <a:t> Perform HPV genotyping.</a:t>
            </a:r>
          </a:p>
          <a:p>
            <a:r>
              <a:rPr lang="en-US" dirty="0"/>
              <a:t> If positive for HPV16 or HPV18, colposcopy is recommended.</a:t>
            </a:r>
          </a:p>
          <a:p>
            <a:r>
              <a:rPr lang="en-US" dirty="0"/>
              <a:t> If negative for HPV16 and HPV18, repeat co-test in 1 year is recommended. If the follow-up HPV test is positive or Pap test is abnormal, colposcopy is recommended.</a:t>
            </a:r>
          </a:p>
        </p:txBody>
      </p:sp>
    </p:spTree>
    <p:extLst>
      <p:ext uri="{BB962C8B-B14F-4D97-AF65-F5344CB8AC3E}">
        <p14:creationId xmlns:p14="http://schemas.microsoft.com/office/powerpoint/2010/main" val="18756022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3DA24-0362-6125-FDD4-C908A1B8F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3929C-5788-C3F1-092A-5FC1606F7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CBC  &amp; Diff: …………………</a:t>
            </a:r>
          </a:p>
          <a:p>
            <a:r>
              <a:rPr lang="en-US" dirty="0"/>
              <a:t>CD4 count &amp; percent</a:t>
            </a:r>
            <a:r>
              <a:rPr lang="fa-IR" dirty="0"/>
              <a:t>:</a:t>
            </a:r>
            <a:r>
              <a:rPr lang="en-US" dirty="0"/>
              <a:t>……………</a:t>
            </a:r>
          </a:p>
          <a:p>
            <a:r>
              <a:rPr lang="en-US" dirty="0"/>
              <a:t>HIV viral load:………………. </a:t>
            </a:r>
          </a:p>
          <a:p>
            <a:r>
              <a:rPr lang="en-US" dirty="0"/>
              <a:t>Chemistry Profile: ……………..</a:t>
            </a:r>
          </a:p>
          <a:p>
            <a:r>
              <a:rPr lang="en-US" dirty="0"/>
              <a:t>Cholesterol &amp; TGS:  ……………..</a:t>
            </a:r>
          </a:p>
          <a:p>
            <a:r>
              <a:rPr lang="en-US" dirty="0"/>
              <a:t>HBsAg, </a:t>
            </a:r>
            <a:r>
              <a:rPr lang="en-US" dirty="0" err="1"/>
              <a:t>HBcAb</a:t>
            </a:r>
            <a:r>
              <a:rPr lang="en-US" dirty="0"/>
              <a:t>, </a:t>
            </a:r>
            <a:r>
              <a:rPr lang="en-US" dirty="0" err="1"/>
              <a:t>HBsAb</a:t>
            </a:r>
            <a:r>
              <a:rPr lang="en-US" dirty="0"/>
              <a:t>: ……….</a:t>
            </a:r>
          </a:p>
          <a:p>
            <a:r>
              <a:rPr lang="en-US" dirty="0"/>
              <a:t>Anti HCV Ab: ………………..</a:t>
            </a:r>
          </a:p>
          <a:p>
            <a:r>
              <a:rPr lang="en-US" dirty="0"/>
              <a:t>Toxoplasma gondii Ab: …………………..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6307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45CAD-4BDD-663E-8E78-263961177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24F23-1F0C-9875-D3EC-BCA9611AE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Tuberculin Skin test: …………………</a:t>
            </a:r>
          </a:p>
          <a:p>
            <a:r>
              <a:rPr lang="en-US" dirty="0"/>
              <a:t>CXR:……………………</a:t>
            </a:r>
          </a:p>
          <a:p>
            <a:r>
              <a:rPr lang="en-US" dirty="0"/>
              <a:t>Papanicolaou Smear: ……………</a:t>
            </a:r>
          </a:p>
          <a:p>
            <a:r>
              <a:rPr lang="en-US" dirty="0"/>
              <a:t>VDRL  or RPR: …………………..</a:t>
            </a:r>
          </a:p>
          <a:p>
            <a:r>
              <a:rPr lang="en-US" dirty="0"/>
              <a:t>U/A: …………….</a:t>
            </a:r>
          </a:p>
          <a:p>
            <a:r>
              <a:rPr lang="en-US" dirty="0"/>
              <a:t>EKG: …………..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0820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96442-4E51-E4B0-1C5E-B0AEC95D3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051026A-6EE8-CBF0-F0B5-C960006003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0" y="1393794"/>
            <a:ext cx="9875519" cy="4092606"/>
          </a:xfrm>
        </p:spPr>
      </p:pic>
    </p:spTree>
    <p:extLst>
      <p:ext uri="{BB962C8B-B14F-4D97-AF65-F5344CB8AC3E}">
        <p14:creationId xmlns:p14="http://schemas.microsoft.com/office/powerpoint/2010/main" val="1225358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329D9-6B4E-6D1E-E692-7BD2D136A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70278-E5B8-8AB7-5EDA-4E4B762FC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2400" dirty="0"/>
              <a:t>برای تمام افراد بالای 40 سال ارزیابی ریسک ابتلا به بیماریهای قلبی عروقی با استفاده از </a:t>
            </a:r>
            <a:r>
              <a:rPr lang="en-US" sz="2400" dirty="0"/>
              <a:t>ASCVD Score </a:t>
            </a:r>
            <a:r>
              <a:rPr lang="en-US" sz="2400" dirty="0" err="1"/>
              <a:t>score</a:t>
            </a:r>
            <a:r>
              <a:rPr lang="en-US" sz="2400" dirty="0"/>
              <a:t> </a:t>
            </a:r>
            <a:r>
              <a:rPr lang="ar-SA" sz="2400" dirty="0"/>
              <a:t>صورت گیرد محاسبه را</a:t>
            </a:r>
            <a:r>
              <a:rPr lang="fa-IR" sz="2400" dirty="0"/>
              <a:t> </a:t>
            </a:r>
            <a:r>
              <a:rPr lang="ar-SA" sz="2400" dirty="0"/>
              <a:t>می توان با استفاده از فرمولی که با جستجوی </a:t>
            </a:r>
            <a:r>
              <a:rPr lang="en-US" sz="2400" dirty="0"/>
              <a:t>ASCVD Estimator Plus </a:t>
            </a:r>
            <a:r>
              <a:rPr lang="ar-SA" sz="2400" dirty="0"/>
              <a:t>برروی اینترنت بدست می آید محاسبه کنید و سپس برای شروع</a:t>
            </a:r>
            <a:r>
              <a:rPr lang="fa-IR" sz="2400" dirty="0"/>
              <a:t> </a:t>
            </a:r>
            <a:r>
              <a:rPr lang="ar-SA" sz="2400" dirty="0"/>
              <a:t>استاتین بر اساس گایدلاین مراقبت مزمن در </a:t>
            </a:r>
            <a:r>
              <a:rPr lang="en-US" sz="2400" dirty="0"/>
              <a:t>HIV/AIDS </a:t>
            </a:r>
            <a:r>
              <a:rPr lang="ar-SA" sz="2400" dirty="0"/>
              <a:t>اقدام نمایید.البته انجام آن برای بیماران دیابتی و بیماران مبتلا به هیپرلیپیدمی فامیلیال</a:t>
            </a:r>
            <a:r>
              <a:rPr lang="fa-IR" sz="2400" dirty="0"/>
              <a:t> </a:t>
            </a:r>
            <a:r>
              <a:rPr lang="ar-SA" sz="2400" dirty="0"/>
              <a:t>توصیه نمی شود.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615494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E24A6-15B8-6C6A-8AD3-54C220B52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BF0560A-E2EF-9993-1F14-4411A79F8E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3480" y="1965960"/>
            <a:ext cx="9875520" cy="3156456"/>
          </a:xfrm>
        </p:spPr>
      </p:pic>
    </p:spTree>
    <p:extLst>
      <p:ext uri="{BB962C8B-B14F-4D97-AF65-F5344CB8AC3E}">
        <p14:creationId xmlns:p14="http://schemas.microsoft.com/office/powerpoint/2010/main" val="533759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B84CB-EE33-C0B8-FA3F-787592F16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/>
              <a:t>مرحله بندی</a:t>
            </a:r>
            <a:r>
              <a:rPr lang="en-US" dirty="0"/>
              <a:t>WHO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B8BFF-6591-2AE4-E27F-AF380E79C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ا</a:t>
            </a:r>
            <a:r>
              <a:rPr lang="ar-SA" dirty="0"/>
              <a:t>ین مرحله</a:t>
            </a:r>
            <a:r>
              <a:rPr lang="en-US" dirty="0"/>
              <a:t> </a:t>
            </a:r>
            <a:r>
              <a:rPr lang="ar-SA" dirty="0"/>
              <a:t>بندی بر اساس یافته های بالینی موثر در تشخیص، ارزیابی</a:t>
            </a:r>
            <a:r>
              <a:rPr lang="en-US" dirty="0"/>
              <a:t> </a:t>
            </a:r>
            <a:r>
              <a:rPr lang="ar-SA" dirty="0"/>
              <a:t>ودرمان</a:t>
            </a:r>
            <a:r>
              <a:rPr lang="en-US" dirty="0"/>
              <a:t> </a:t>
            </a:r>
            <a:r>
              <a:rPr lang="ar-SA" dirty="0"/>
              <a:t>مبتل</a:t>
            </a:r>
            <a:r>
              <a:rPr lang="fa-IR" dirty="0"/>
              <a:t>ا</a:t>
            </a:r>
            <a:r>
              <a:rPr lang="ar-SA" dirty="0"/>
              <a:t>یان به</a:t>
            </a:r>
            <a:r>
              <a:rPr lang="fa-IR" dirty="0"/>
              <a:t> </a:t>
            </a:r>
            <a:r>
              <a:rPr lang="en-US" dirty="0"/>
              <a:t>HIV</a:t>
            </a:r>
            <a:r>
              <a:rPr lang="fa-IR" dirty="0"/>
              <a:t> </a:t>
            </a:r>
            <a:r>
              <a:rPr lang="ar-SA" dirty="0"/>
              <a:t>است و نیازمند شمارش سلولهای</a:t>
            </a:r>
            <a:r>
              <a:rPr lang="en-US" dirty="0"/>
              <a:t>CD4</a:t>
            </a:r>
            <a:r>
              <a:rPr lang="ar-SA" dirty="0"/>
              <a:t>نیست.</a:t>
            </a:r>
            <a:endParaRPr lang="fa-IR" dirty="0"/>
          </a:p>
          <a:p>
            <a:pPr algn="r" rtl="1"/>
            <a:endParaRPr lang="fa-IR" dirty="0"/>
          </a:p>
          <a:p>
            <a:pPr algn="r" rtl="1"/>
            <a:r>
              <a:rPr lang="ar-SA" dirty="0"/>
              <a:t>مراحل بالینی از1تا4به صورت پیشروی از عفونت</a:t>
            </a:r>
            <a:r>
              <a:rPr lang="fa-IR" dirty="0"/>
              <a:t> </a:t>
            </a:r>
            <a:r>
              <a:rPr lang="ar-SA" dirty="0"/>
              <a:t>اولیه</a:t>
            </a:r>
            <a:r>
              <a:rPr lang="fa-IR" dirty="0"/>
              <a:t> به عفونت پیشرفته </a:t>
            </a:r>
            <a:r>
              <a:rPr lang="en-US" dirty="0"/>
              <a:t>HIV</a:t>
            </a:r>
            <a:r>
              <a:rPr lang="fa-IR" dirty="0"/>
              <a:t> طبقه بندی میشوند.</a:t>
            </a:r>
          </a:p>
          <a:p>
            <a:pPr algn="r" rtl="1"/>
            <a:r>
              <a:rPr lang="ar-SA" dirty="0"/>
              <a:t>این مراحل از روی ع</a:t>
            </a:r>
            <a:r>
              <a:rPr lang="fa-IR" dirty="0"/>
              <a:t>لا</a:t>
            </a:r>
            <a:r>
              <a:rPr lang="ar-SA" dirty="0"/>
              <a:t>ئم خاص یا شرایط بالینی تعریف میشوند</a:t>
            </a:r>
            <a:r>
              <a:rPr lang="fa-I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6338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DE4B9-78D7-5C38-0F99-B0CCBF6AE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481FA-6B74-82CC-FF09-CB80A8D6C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سایر واکسنهایی که توصیه می کنید چیست؟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3946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A820D-E3F7-EC88-D478-7335D5D1D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97F3200-6199-3081-08FE-6425B23F33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452" y="248575"/>
            <a:ext cx="11700769" cy="6391921"/>
          </a:xfrm>
        </p:spPr>
      </p:pic>
    </p:spTree>
    <p:extLst>
      <p:ext uri="{BB962C8B-B14F-4D97-AF65-F5344CB8AC3E}">
        <p14:creationId xmlns:p14="http://schemas.microsoft.com/office/powerpoint/2010/main" val="21730274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129D2-7BE3-0933-975D-AFA2E9FC7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02F6D0C-E404-84B9-F7B1-3BDD5ADE3F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99" y="2166151"/>
            <a:ext cx="9875519" cy="2358090"/>
          </a:xfrm>
        </p:spPr>
      </p:pic>
    </p:spTree>
    <p:extLst>
      <p:ext uri="{BB962C8B-B14F-4D97-AF65-F5344CB8AC3E}">
        <p14:creationId xmlns:p14="http://schemas.microsoft.com/office/powerpoint/2010/main" val="2510640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D07B7-D7CD-9BDC-D00A-787E63A4A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745E53D-CFB2-C533-8464-7B50CD9121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1" y="2618913"/>
            <a:ext cx="9875520" cy="1824835"/>
          </a:xfrm>
        </p:spPr>
      </p:pic>
    </p:spTree>
    <p:extLst>
      <p:ext uri="{BB962C8B-B14F-4D97-AF65-F5344CB8AC3E}">
        <p14:creationId xmlns:p14="http://schemas.microsoft.com/office/powerpoint/2010/main" val="30190705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35520-3EEB-9986-66EC-0D5E85E36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0380D-6FFF-8843-7736-05B385FCB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/>
            <a:endParaRPr lang="en-US" dirty="0"/>
          </a:p>
          <a:p>
            <a:pPr algn="ctr" rtl="1"/>
            <a:endParaRPr lang="en-US" dirty="0"/>
          </a:p>
          <a:p>
            <a:pPr marL="45720" indent="0" algn="ctr" rtl="1">
              <a:buNone/>
            </a:pPr>
            <a:r>
              <a:rPr lang="fa-IR" sz="3200" dirty="0"/>
              <a:t>با تشکر از توجه شما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686980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5CDC3-481E-DA62-ABD3-C19DC5978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3BC9F-2B41-DF64-4D26-118BE820E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60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B565E-6E56-B931-F9E3-99D906371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EC4F6-B8D2-EF80-A7CD-695E2A6AF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5695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76878-7C08-F22C-E25E-BEE21905B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5F022-1A70-EE26-5F73-4234A2FBD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401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0ADFC-F56A-8461-8152-CF1B32BB6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A802B-B2B3-D3D0-E454-02CB3A858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319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66EDA-0F6B-4620-497E-272E93634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DD7E6EA-36F6-0C2A-2C4A-3348B197BB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431" y="1233996"/>
            <a:ext cx="11789545" cy="4492101"/>
          </a:xfrm>
        </p:spPr>
      </p:pic>
    </p:spTree>
    <p:extLst>
      <p:ext uri="{BB962C8B-B14F-4D97-AF65-F5344CB8AC3E}">
        <p14:creationId xmlns:p14="http://schemas.microsoft.com/office/powerpoint/2010/main" val="2932622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03D37-EEDA-3EE4-328B-A861322FB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4AAA2E4-ED5C-36A6-F0F1-12444C430F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697" y="1704513"/>
            <a:ext cx="11709647" cy="3684233"/>
          </a:xfrm>
        </p:spPr>
      </p:pic>
    </p:spTree>
    <p:extLst>
      <p:ext uri="{BB962C8B-B14F-4D97-AF65-F5344CB8AC3E}">
        <p14:creationId xmlns:p14="http://schemas.microsoft.com/office/powerpoint/2010/main" val="1440817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87481-B565-B97F-7F4F-DD8DEE2FC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9C299B8-F08B-0D34-D735-46A7782BE7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575" y="754602"/>
            <a:ext cx="11709645" cy="5341398"/>
          </a:xfrm>
        </p:spPr>
      </p:pic>
    </p:spTree>
    <p:extLst>
      <p:ext uri="{BB962C8B-B14F-4D97-AF65-F5344CB8AC3E}">
        <p14:creationId xmlns:p14="http://schemas.microsoft.com/office/powerpoint/2010/main" val="212813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CE5A1-893F-9C96-A4E4-01B1BE44F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E432C-D44F-53A0-735E-7343D9AA8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Wasting syndrome caused by HIV (involuntary weight loss &gt;10% of baseline body weight) associated with either chronic diarrhea (two or more loose stools per day for ≥1 month) or chronic weakness and documented fever for ≥1 month</a:t>
            </a:r>
          </a:p>
        </p:txBody>
      </p:sp>
    </p:spTree>
    <p:extLst>
      <p:ext uri="{BB962C8B-B14F-4D97-AF65-F5344CB8AC3E}">
        <p14:creationId xmlns:p14="http://schemas.microsoft.com/office/powerpoint/2010/main" val="3436530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933DC-EB62-FAF6-F03E-F4C806B15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2800" dirty="0"/>
              <a:t>جنبه</a:t>
            </a:r>
            <a:r>
              <a:rPr lang="en-US" sz="2800" dirty="0"/>
              <a:t> </a:t>
            </a:r>
            <a:r>
              <a:rPr lang="ar-SA" sz="2800" dirty="0"/>
              <a:t>های مختلف مراقبت و درمان مبتلایان به </a:t>
            </a:r>
            <a:r>
              <a:rPr lang="en-US" sz="2800" dirty="0"/>
              <a:t>HIV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9DDB4-D9E8-02D7-0A74-63F65AB8A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پایش وضعیت سلامت بیمار</a:t>
            </a:r>
            <a:endParaRPr lang="en-US" dirty="0"/>
          </a:p>
          <a:p>
            <a:pPr algn="r" rtl="1"/>
            <a:r>
              <a:rPr lang="ar-SA" dirty="0"/>
              <a:t>شروع به موقع درمان ضد رترو ویروسی</a:t>
            </a:r>
            <a:r>
              <a:rPr lang="en-US" dirty="0"/>
              <a:t> </a:t>
            </a:r>
            <a:r>
              <a:rPr lang="fa-IR" dirty="0"/>
              <a:t> و ادامه آن</a:t>
            </a:r>
          </a:p>
          <a:p>
            <a:pPr algn="r" rtl="1"/>
            <a:r>
              <a:rPr lang="ar-SA" dirty="0"/>
              <a:t>پیشگیری و درمان عفونتهای فرصت طلب</a:t>
            </a:r>
            <a:r>
              <a:rPr lang="fa-IR" dirty="0"/>
              <a:t> و سایر عفونتها و بیماری های همزمان</a:t>
            </a:r>
          </a:p>
          <a:p>
            <a:pPr algn="r" rtl="1"/>
            <a:r>
              <a:rPr lang="ar-SA" dirty="0"/>
              <a:t>حمایت روانی</a:t>
            </a:r>
            <a:endParaRPr lang="fa-IR" dirty="0"/>
          </a:p>
          <a:p>
            <a:pPr algn="r" rtl="1"/>
            <a:r>
              <a:rPr lang="ar-SA" dirty="0"/>
              <a:t>حمایت پایبندی به درمان</a:t>
            </a:r>
            <a:endParaRPr lang="fa-IR" dirty="0"/>
          </a:p>
          <a:p>
            <a:pPr algn="r" rtl="1"/>
            <a:r>
              <a:rPr lang="ar-SA" dirty="0"/>
              <a:t>در صورت لزوم ارجاع برای خدمات تخصصی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17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9E427-BB8C-AB5B-55A3-AEB01FA46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C13AD-29A7-1168-6D09-A5C4DE244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2800" dirty="0"/>
              <a:t>با توجه به این که درصد قابل ملاحظه</a:t>
            </a:r>
            <a:r>
              <a:rPr lang="en-US" sz="2800" dirty="0"/>
              <a:t> </a:t>
            </a:r>
            <a:r>
              <a:rPr lang="ar-SA" sz="2800" dirty="0"/>
              <a:t>ای از بیماران سابقه مصرف مواد مخدر داشته یا بصورت فعال مصرف میکنند لازم</a:t>
            </a:r>
            <a:r>
              <a:rPr lang="fa-IR" sz="2800" dirty="0"/>
              <a:t> </a:t>
            </a:r>
            <a:r>
              <a:rPr lang="ar-SA" sz="2800" dirty="0"/>
              <a:t>است درباره اهمیت تغییر رفتار مصرف مواد با مصرف کنندگان صحبت شود که خصوصا در زمان شروع درمان ضد</a:t>
            </a:r>
            <a:r>
              <a:rPr lang="fa-IR" sz="2800" dirty="0"/>
              <a:t> </a:t>
            </a:r>
            <a:r>
              <a:rPr lang="ar-SA" sz="2800" dirty="0"/>
              <a:t>رتروویروسی اهمیت بیشتری پیدا میکند.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20385763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348</TotalTime>
  <Words>883</Words>
  <Application>Microsoft Office PowerPoint</Application>
  <PresentationFormat>Widescreen</PresentationFormat>
  <Paragraphs>72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Basis</vt:lpstr>
      <vt:lpstr>PowerPoint Presentation</vt:lpstr>
      <vt:lpstr>اهداف آموزشی این رهنمود</vt:lpstr>
      <vt:lpstr>مرحله بندیWHO</vt:lpstr>
      <vt:lpstr>PowerPoint Presentation</vt:lpstr>
      <vt:lpstr>PowerPoint Presentation</vt:lpstr>
      <vt:lpstr>PowerPoint Presentation</vt:lpstr>
      <vt:lpstr>PowerPoint Presentation</vt:lpstr>
      <vt:lpstr>جنبه های مختلف مراقبت و درمان مبتلایان به HIV</vt:lpstr>
      <vt:lpstr>PowerPoint Presentation</vt:lpstr>
      <vt:lpstr>PowerPoint Presentation</vt:lpstr>
      <vt:lpstr>PowerPoint Presentation</vt:lpstr>
      <vt:lpstr>ارزيابي اوليه و دوره اي بيمار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saeed kalantari</dc:creator>
  <cp:lastModifiedBy>dr.saeed.kalantari@gmail.com</cp:lastModifiedBy>
  <cp:revision>8</cp:revision>
  <dcterms:created xsi:type="dcterms:W3CDTF">2023-10-09T17:28:37Z</dcterms:created>
  <dcterms:modified xsi:type="dcterms:W3CDTF">2024-01-07T09:46:31Z</dcterms:modified>
</cp:coreProperties>
</file>